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notesMasterIdLst>
    <p:notesMasterId r:id="rId27"/>
  </p:notesMasterIdLst>
  <p:sldIdLst>
    <p:sldId id="256" r:id="rId2"/>
    <p:sldId id="259" r:id="rId3"/>
    <p:sldId id="260" r:id="rId4"/>
    <p:sldId id="261" r:id="rId5"/>
    <p:sldId id="262" r:id="rId6"/>
    <p:sldId id="282" r:id="rId7"/>
    <p:sldId id="278" r:id="rId8"/>
    <p:sldId id="279" r:id="rId9"/>
    <p:sldId id="268" r:id="rId10"/>
    <p:sldId id="269" r:id="rId11"/>
    <p:sldId id="270" r:id="rId12"/>
    <p:sldId id="271" r:id="rId13"/>
    <p:sldId id="263" r:id="rId14"/>
    <p:sldId id="272" r:id="rId15"/>
    <p:sldId id="274" r:id="rId16"/>
    <p:sldId id="275" r:id="rId17"/>
    <p:sldId id="276" r:id="rId18"/>
    <p:sldId id="277" r:id="rId19"/>
    <p:sldId id="280" r:id="rId20"/>
    <p:sldId id="281" r:id="rId21"/>
    <p:sldId id="264" r:id="rId22"/>
    <p:sldId id="265" r:id="rId23"/>
    <p:sldId id="283" r:id="rId24"/>
    <p:sldId id="284" r:id="rId25"/>
    <p:sldId id="273" r:id="rId2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3447" autoAdjust="0"/>
  </p:normalViewPr>
  <p:slideViewPr>
    <p:cSldViewPr snapToGrid="0">
      <p:cViewPr varScale="1">
        <p:scale>
          <a:sx n="79" d="100"/>
          <a:sy n="79" d="100"/>
        </p:scale>
        <p:origin x="72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36D768-390B-4517-9D72-511A0178424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36B411DF-9CEB-4EDA-B529-08C0B0596143}">
      <dgm:prSet/>
      <dgm:spPr/>
      <dgm:t>
        <a:bodyPr/>
        <a:lstStyle/>
        <a:p>
          <a:pPr>
            <a:defRPr cap="all"/>
          </a:pPr>
          <a:r>
            <a:rPr lang="en-US"/>
            <a:t>More accurate </a:t>
          </a:r>
        </a:p>
      </dgm:t>
    </dgm:pt>
    <dgm:pt modelId="{C80C5047-6917-4EE0-983A-9FB02B923D46}" type="parTrans" cxnId="{5E70290F-9D8F-40BD-A6B0-CF343BE35C3B}">
      <dgm:prSet/>
      <dgm:spPr/>
      <dgm:t>
        <a:bodyPr/>
        <a:lstStyle/>
        <a:p>
          <a:endParaRPr lang="en-US"/>
        </a:p>
      </dgm:t>
    </dgm:pt>
    <dgm:pt modelId="{3417EFA0-4999-405E-9D34-5D33A4D55BD5}" type="sibTrans" cxnId="{5E70290F-9D8F-40BD-A6B0-CF343BE35C3B}">
      <dgm:prSet/>
      <dgm:spPr/>
      <dgm:t>
        <a:bodyPr/>
        <a:lstStyle/>
        <a:p>
          <a:endParaRPr lang="en-US"/>
        </a:p>
      </dgm:t>
    </dgm:pt>
    <dgm:pt modelId="{E0B6BA63-0226-4C6C-842B-56974CDF3D7F}">
      <dgm:prSet/>
      <dgm:spPr/>
      <dgm:t>
        <a:bodyPr/>
        <a:lstStyle/>
        <a:p>
          <a:pPr>
            <a:defRPr cap="all"/>
          </a:pPr>
          <a:r>
            <a:rPr lang="en-US" dirty="0"/>
            <a:t>Better results == Better model</a:t>
          </a:r>
        </a:p>
      </dgm:t>
    </dgm:pt>
    <dgm:pt modelId="{83B85F7A-5AAC-40CD-BA84-7625246EA243}" type="parTrans" cxnId="{AE8E048E-AE7B-4903-B74E-F1082F3DE5E6}">
      <dgm:prSet/>
      <dgm:spPr/>
      <dgm:t>
        <a:bodyPr/>
        <a:lstStyle/>
        <a:p>
          <a:endParaRPr lang="en-US"/>
        </a:p>
      </dgm:t>
    </dgm:pt>
    <dgm:pt modelId="{10C9B154-A50F-40A7-AF67-DFC1CCA3ACC9}" type="sibTrans" cxnId="{AE8E048E-AE7B-4903-B74E-F1082F3DE5E6}">
      <dgm:prSet/>
      <dgm:spPr/>
      <dgm:t>
        <a:bodyPr/>
        <a:lstStyle/>
        <a:p>
          <a:endParaRPr lang="en-US"/>
        </a:p>
      </dgm:t>
    </dgm:pt>
    <dgm:pt modelId="{3E0B1FE6-DC4A-449D-B8E0-BE07526A763C}" type="pres">
      <dgm:prSet presAssocID="{F536D768-390B-4517-9D72-511A0178424E}" presName="root" presStyleCnt="0">
        <dgm:presLayoutVars>
          <dgm:dir/>
          <dgm:resizeHandles val="exact"/>
        </dgm:presLayoutVars>
      </dgm:prSet>
      <dgm:spPr/>
    </dgm:pt>
    <dgm:pt modelId="{C015F842-BEEA-4CC5-90B0-22253C85C0A1}" type="pres">
      <dgm:prSet presAssocID="{36B411DF-9CEB-4EDA-B529-08C0B0596143}" presName="compNode" presStyleCnt="0"/>
      <dgm:spPr/>
    </dgm:pt>
    <dgm:pt modelId="{DB052AE2-9701-47A7-A98F-980FEBE574CE}" type="pres">
      <dgm:prSet presAssocID="{36B411DF-9CEB-4EDA-B529-08C0B0596143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351924F-5FA3-4192-B9CD-C77BD141D330}" type="pres">
      <dgm:prSet presAssocID="{36B411DF-9CEB-4EDA-B529-08C0B05961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14E8416-F32F-49A3-B733-71D6AB4F64D5}" type="pres">
      <dgm:prSet presAssocID="{36B411DF-9CEB-4EDA-B529-08C0B0596143}" presName="spaceRect" presStyleCnt="0"/>
      <dgm:spPr/>
    </dgm:pt>
    <dgm:pt modelId="{EFBE3181-E1F1-4078-8C2C-53DA8AAED3C7}" type="pres">
      <dgm:prSet presAssocID="{36B411DF-9CEB-4EDA-B529-08C0B0596143}" presName="textRect" presStyleLbl="revTx" presStyleIdx="0" presStyleCnt="2">
        <dgm:presLayoutVars>
          <dgm:chMax val="1"/>
          <dgm:chPref val="1"/>
        </dgm:presLayoutVars>
      </dgm:prSet>
      <dgm:spPr/>
    </dgm:pt>
    <dgm:pt modelId="{36962CB3-94DA-47A0-A5F1-A3155FA145EA}" type="pres">
      <dgm:prSet presAssocID="{3417EFA0-4999-405E-9D34-5D33A4D55BD5}" presName="sibTrans" presStyleCnt="0"/>
      <dgm:spPr/>
    </dgm:pt>
    <dgm:pt modelId="{D03B8EB8-DADD-4137-8149-190BD470D3AE}" type="pres">
      <dgm:prSet presAssocID="{E0B6BA63-0226-4C6C-842B-56974CDF3D7F}" presName="compNode" presStyleCnt="0"/>
      <dgm:spPr/>
    </dgm:pt>
    <dgm:pt modelId="{ED36CFF2-3055-48A5-9F6C-8172E66212C5}" type="pres">
      <dgm:prSet presAssocID="{E0B6BA63-0226-4C6C-842B-56974CDF3D7F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CE42A94B-B4AC-43CD-A8C6-BD4D91A84E95}" type="pres">
      <dgm:prSet presAssocID="{E0B6BA63-0226-4C6C-842B-56974CDF3D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6C230D-E35F-4771-ABC1-8C1094ED42A2}" type="pres">
      <dgm:prSet presAssocID="{E0B6BA63-0226-4C6C-842B-56974CDF3D7F}" presName="spaceRect" presStyleCnt="0"/>
      <dgm:spPr/>
    </dgm:pt>
    <dgm:pt modelId="{4AF13C8B-B7F8-43CB-A897-CA11196D5E18}" type="pres">
      <dgm:prSet presAssocID="{E0B6BA63-0226-4C6C-842B-56974CDF3D7F}" presName="textRect" presStyleLbl="revTx" presStyleIdx="1" presStyleCnt="2" custScaleX="328426">
        <dgm:presLayoutVars>
          <dgm:chMax val="1"/>
          <dgm:chPref val="1"/>
        </dgm:presLayoutVars>
      </dgm:prSet>
      <dgm:spPr/>
    </dgm:pt>
  </dgm:ptLst>
  <dgm:cxnLst>
    <dgm:cxn modelId="{5E70290F-9D8F-40BD-A6B0-CF343BE35C3B}" srcId="{F536D768-390B-4517-9D72-511A0178424E}" destId="{36B411DF-9CEB-4EDA-B529-08C0B0596143}" srcOrd="0" destOrd="0" parTransId="{C80C5047-6917-4EE0-983A-9FB02B923D46}" sibTransId="{3417EFA0-4999-405E-9D34-5D33A4D55BD5}"/>
    <dgm:cxn modelId="{A9C7DF27-CFA5-4EC3-AA6D-8EAA085FB52C}" type="presOf" srcId="{F536D768-390B-4517-9D72-511A0178424E}" destId="{3E0B1FE6-DC4A-449D-B8E0-BE07526A763C}" srcOrd="0" destOrd="0" presId="urn:microsoft.com/office/officeart/2018/5/layout/IconLeafLabelList"/>
    <dgm:cxn modelId="{56FAB136-65B9-46FB-AECF-7E92A06074BE}" type="presOf" srcId="{36B411DF-9CEB-4EDA-B529-08C0B0596143}" destId="{EFBE3181-E1F1-4078-8C2C-53DA8AAED3C7}" srcOrd="0" destOrd="0" presId="urn:microsoft.com/office/officeart/2018/5/layout/IconLeafLabelList"/>
    <dgm:cxn modelId="{AE8E048E-AE7B-4903-B74E-F1082F3DE5E6}" srcId="{F536D768-390B-4517-9D72-511A0178424E}" destId="{E0B6BA63-0226-4C6C-842B-56974CDF3D7F}" srcOrd="1" destOrd="0" parTransId="{83B85F7A-5AAC-40CD-BA84-7625246EA243}" sibTransId="{10C9B154-A50F-40A7-AF67-DFC1CCA3ACC9}"/>
    <dgm:cxn modelId="{2BAAE1AB-09FC-4C1E-A73D-49E6BFAAA0E3}" type="presOf" srcId="{E0B6BA63-0226-4C6C-842B-56974CDF3D7F}" destId="{4AF13C8B-B7F8-43CB-A897-CA11196D5E18}" srcOrd="0" destOrd="0" presId="urn:microsoft.com/office/officeart/2018/5/layout/IconLeafLabelList"/>
    <dgm:cxn modelId="{C682142A-21B0-468D-A725-0C20FB0FF154}" type="presParOf" srcId="{3E0B1FE6-DC4A-449D-B8E0-BE07526A763C}" destId="{C015F842-BEEA-4CC5-90B0-22253C85C0A1}" srcOrd="0" destOrd="0" presId="urn:microsoft.com/office/officeart/2018/5/layout/IconLeafLabelList"/>
    <dgm:cxn modelId="{99456105-2575-4455-B25B-DBEAEA10F09E}" type="presParOf" srcId="{C015F842-BEEA-4CC5-90B0-22253C85C0A1}" destId="{DB052AE2-9701-47A7-A98F-980FEBE574CE}" srcOrd="0" destOrd="0" presId="urn:microsoft.com/office/officeart/2018/5/layout/IconLeafLabelList"/>
    <dgm:cxn modelId="{394B20CA-A9DB-4D4A-958E-90BA3D4F8807}" type="presParOf" srcId="{C015F842-BEEA-4CC5-90B0-22253C85C0A1}" destId="{6351924F-5FA3-4192-B9CD-C77BD141D330}" srcOrd="1" destOrd="0" presId="urn:microsoft.com/office/officeart/2018/5/layout/IconLeafLabelList"/>
    <dgm:cxn modelId="{82AA9A74-6F4B-4ED1-800F-619ED0385C90}" type="presParOf" srcId="{C015F842-BEEA-4CC5-90B0-22253C85C0A1}" destId="{C14E8416-F32F-49A3-B733-71D6AB4F64D5}" srcOrd="2" destOrd="0" presId="urn:microsoft.com/office/officeart/2018/5/layout/IconLeafLabelList"/>
    <dgm:cxn modelId="{B7FE15C7-60AB-439F-9E2C-CF7D74BB6DAB}" type="presParOf" srcId="{C015F842-BEEA-4CC5-90B0-22253C85C0A1}" destId="{EFBE3181-E1F1-4078-8C2C-53DA8AAED3C7}" srcOrd="3" destOrd="0" presId="urn:microsoft.com/office/officeart/2018/5/layout/IconLeafLabelList"/>
    <dgm:cxn modelId="{C360B5CE-133F-4911-B0E7-6616B4B318D5}" type="presParOf" srcId="{3E0B1FE6-DC4A-449D-B8E0-BE07526A763C}" destId="{36962CB3-94DA-47A0-A5F1-A3155FA145EA}" srcOrd="1" destOrd="0" presId="urn:microsoft.com/office/officeart/2018/5/layout/IconLeafLabelList"/>
    <dgm:cxn modelId="{88D0117F-3598-4819-B857-3A791FB13E41}" type="presParOf" srcId="{3E0B1FE6-DC4A-449D-B8E0-BE07526A763C}" destId="{D03B8EB8-DADD-4137-8149-190BD470D3AE}" srcOrd="2" destOrd="0" presId="urn:microsoft.com/office/officeart/2018/5/layout/IconLeafLabelList"/>
    <dgm:cxn modelId="{4F00F027-1415-45B4-AC4C-B2CA93F97396}" type="presParOf" srcId="{D03B8EB8-DADD-4137-8149-190BD470D3AE}" destId="{ED36CFF2-3055-48A5-9F6C-8172E66212C5}" srcOrd="0" destOrd="0" presId="urn:microsoft.com/office/officeart/2018/5/layout/IconLeafLabelList"/>
    <dgm:cxn modelId="{48638C81-B4C2-4237-8E0E-CA21CA907F9C}" type="presParOf" srcId="{D03B8EB8-DADD-4137-8149-190BD470D3AE}" destId="{CE42A94B-B4AC-43CD-A8C6-BD4D91A84E95}" srcOrd="1" destOrd="0" presId="urn:microsoft.com/office/officeart/2018/5/layout/IconLeafLabelList"/>
    <dgm:cxn modelId="{6AE95A18-F184-4F55-A2AB-7A537FF2D225}" type="presParOf" srcId="{D03B8EB8-DADD-4137-8149-190BD470D3AE}" destId="{AA6C230D-E35F-4771-ABC1-8C1094ED42A2}" srcOrd="2" destOrd="0" presId="urn:microsoft.com/office/officeart/2018/5/layout/IconLeafLabelList"/>
    <dgm:cxn modelId="{D0A11A6F-8AAB-48D2-8540-9CAA20B7A208}" type="presParOf" srcId="{D03B8EB8-DADD-4137-8149-190BD470D3AE}" destId="{4AF13C8B-B7F8-43CB-A897-CA11196D5E1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52AE2-9701-47A7-A98F-980FEBE574CE}">
      <dsp:nvSpPr>
        <dsp:cNvPr id="0" name=""/>
        <dsp:cNvSpPr/>
      </dsp:nvSpPr>
      <dsp:spPr>
        <a:xfrm>
          <a:off x="3219637" y="1736"/>
          <a:ext cx="1096927" cy="109692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1924F-5FA3-4192-B9CD-C77BD141D330}">
      <dsp:nvSpPr>
        <dsp:cNvPr id="0" name=""/>
        <dsp:cNvSpPr/>
      </dsp:nvSpPr>
      <dsp:spPr>
        <a:xfrm>
          <a:off x="3453409" y="235507"/>
          <a:ext cx="629384" cy="629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E3181-E1F1-4078-8C2C-53DA8AAED3C7}">
      <dsp:nvSpPr>
        <dsp:cNvPr id="0" name=""/>
        <dsp:cNvSpPr/>
      </dsp:nvSpPr>
      <dsp:spPr>
        <a:xfrm>
          <a:off x="2868980" y="1440329"/>
          <a:ext cx="1798242" cy="71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More accurate </a:t>
          </a:r>
        </a:p>
      </dsp:txBody>
      <dsp:txXfrm>
        <a:off x="2868980" y="1440329"/>
        <a:ext cx="1798242" cy="719296"/>
      </dsp:txXfrm>
    </dsp:sp>
    <dsp:sp modelId="{ED36CFF2-3055-48A5-9F6C-8172E66212C5}">
      <dsp:nvSpPr>
        <dsp:cNvPr id="0" name=""/>
        <dsp:cNvSpPr/>
      </dsp:nvSpPr>
      <dsp:spPr>
        <a:xfrm>
          <a:off x="3219637" y="2609187"/>
          <a:ext cx="1096927" cy="109692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2A94B-B4AC-43CD-A8C6-BD4D91A84E95}">
      <dsp:nvSpPr>
        <dsp:cNvPr id="0" name=""/>
        <dsp:cNvSpPr/>
      </dsp:nvSpPr>
      <dsp:spPr>
        <a:xfrm>
          <a:off x="3453409" y="2842958"/>
          <a:ext cx="629384" cy="629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13C8B-B7F8-43CB-A897-CA11196D5E18}">
      <dsp:nvSpPr>
        <dsp:cNvPr id="0" name=""/>
        <dsp:cNvSpPr/>
      </dsp:nvSpPr>
      <dsp:spPr>
        <a:xfrm>
          <a:off x="815154" y="4047781"/>
          <a:ext cx="5905894" cy="71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Better results == Better model</a:t>
          </a:r>
        </a:p>
      </dsp:txBody>
      <dsp:txXfrm>
        <a:off x="815154" y="4047781"/>
        <a:ext cx="5905894" cy="71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6411771-6720-E84F-83FA-70504DF38521}" type="datetimeFigureOut">
              <a:rPr lang="he-IL" smtClean="0"/>
              <a:t>כ"א/שבט/תשפ"ה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E371661-3C31-DD43-A62F-5B442EB288A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87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UniProt</a:t>
            </a:r>
            <a:r>
              <a:rPr lang="en-US" dirty="0"/>
              <a:t> </a:t>
            </a:r>
            <a:r>
              <a:rPr lang="he-IL" dirty="0"/>
              <a:t>הוא שיתוף פעולה בין המכון האירופי לביואינפורמטיקה (</a:t>
            </a:r>
            <a:r>
              <a:rPr lang="en-US" dirty="0"/>
              <a:t>EMBL-EBI), </a:t>
            </a:r>
            <a:r>
              <a:rPr lang="he-IL" dirty="0"/>
              <a:t>המכון השוויצרי לביואינפורמטיקה (</a:t>
            </a:r>
            <a:r>
              <a:rPr lang="en-US" dirty="0"/>
              <a:t>SIB) </a:t>
            </a:r>
            <a:r>
              <a:rPr lang="he-IL" dirty="0"/>
              <a:t>ומשאב המידע לחלבונים (</a:t>
            </a:r>
            <a:r>
              <a:rPr lang="en-US" dirty="0"/>
              <a:t>PIR).</a:t>
            </a:r>
          </a:p>
          <a:p>
            <a:pPr algn="r" rtl="1"/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D08A-16D8-483A-B928-F1F777929308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002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78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1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5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8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3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3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1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44" r:id="rId6"/>
    <p:sldLayoutId id="2147483840" r:id="rId7"/>
    <p:sldLayoutId id="2147483841" r:id="rId8"/>
    <p:sldLayoutId id="2147483842" r:id="rId9"/>
    <p:sldLayoutId id="2147483843" r:id="rId10"/>
    <p:sldLayoutId id="21474838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s.unmc.edu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olorful lines in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2C9FA25-FDB3-CED7-63C2-4971F286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17" r="21363" b="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3AA5A-42D7-DEFF-2F37-D004FCEF7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Hackathon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995D7-4377-1C89-E06A-4440DFF2E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8537" y="2214282"/>
            <a:ext cx="5916168" cy="409507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Yousef Abugosh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Areen Mansour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Nosiba Othman </a:t>
            </a:r>
          </a:p>
          <a:p>
            <a:pPr indent="-2286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Adan Mhameed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77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967F-D637-51B1-8CD2-7F7069F4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i="0" u="none" strike="noStrike" dirty="0">
                <a:effectLst/>
                <a:latin typeface="Arial" panose="020B0604020202020204" pitchFamily="34" charset="0"/>
              </a:rPr>
              <a:t>1. Hydrophobicity</a:t>
            </a:r>
            <a:br>
              <a:rPr lang="en-US" sz="3600" b="0" i="0" u="none" strike="noStrike" dirty="0">
                <a:effectLst/>
                <a:latin typeface="Arial" panose="020B0604020202020204" pitchFamily="34" charset="0"/>
              </a:rPr>
            </a:br>
            <a:endParaRPr lang="ar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22EC9-3B29-2307-C796-1B1DDC0C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1"/>
            <a:ext cx="5214221" cy="4928459"/>
          </a:xfrm>
        </p:spPr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Formula for Hydrophobicity : </a:t>
            </a:r>
          </a:p>
          <a:p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effectLst/>
            </a:endParaRPr>
          </a:p>
          <a:p>
            <a:endParaRPr lang="ar-AE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F8DC8F-C185-CB60-5E25-D187FC1F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3" y="2392189"/>
            <a:ext cx="4648933" cy="7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0F6F23-336E-8D36-ABF4-63D46B54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20" y="3125825"/>
            <a:ext cx="3768131" cy="307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molecule">
            <a:extLst>
              <a:ext uri="{FF2B5EF4-FFF2-40B4-BE49-F238E27FC236}">
                <a16:creationId xmlns:a16="http://schemas.microsoft.com/office/drawing/2014/main" id="{C7D97363-D17C-39F2-407D-31A444BC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51" y="2661532"/>
            <a:ext cx="5235029" cy="255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1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A3A8-A35F-42A6-E916-8B0F582A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2</a:t>
            </a:r>
            <a:r>
              <a:rPr lang="en-US"/>
              <a:t>. </a:t>
            </a:r>
            <a:r>
              <a:rPr lang="en-US" b="1" i="0" u="none" strike="noStrike">
                <a:effectLst/>
                <a:latin typeface="Arial" panose="020B0604020202020204" pitchFamily="34" charset="0"/>
              </a:rPr>
              <a:t>Charge</a:t>
            </a:r>
            <a:endParaRPr lang="ar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578B4-09A8-9488-E0AC-AC8CE48F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pPr marL="0" indent="0" rtl="0">
              <a:lnSpc>
                <a:spcPct val="110000"/>
              </a:lnSpc>
              <a:spcBef>
                <a:spcPts val="140"/>
              </a:spcBef>
              <a:buNone/>
            </a:pPr>
            <a:r>
              <a:rPr lang="en-US" sz="1400" b="1" i="0" u="none" strike="noStrike">
                <a:effectLst/>
                <a:latin typeface="Arial" panose="020B0604020202020204" pitchFamily="34" charset="0"/>
              </a:rPr>
              <a:t>Positively charged residues (basic):</a:t>
            </a:r>
            <a:endParaRPr lang="en-US" sz="1400" b="0">
              <a:effectLst/>
            </a:endParaRPr>
          </a:p>
          <a:p>
            <a:pPr marL="457200" rtl="0">
              <a:lnSpc>
                <a:spcPct val="110000"/>
              </a:lnSpc>
              <a:spcBef>
                <a:spcPts val="140"/>
              </a:spcBef>
            </a:pPr>
            <a:r>
              <a:rPr lang="en-US" sz="1400" b="0" i="0" u="none" strike="noStrike">
                <a:effectLst/>
                <a:latin typeface="Arial" panose="020B0604020202020204" pitchFamily="34" charset="0"/>
              </a:rPr>
              <a:t>Lysine (K) </a:t>
            </a:r>
          </a:p>
          <a:p>
            <a:pPr marL="457200" rtl="0">
              <a:lnSpc>
                <a:spcPct val="110000"/>
              </a:lnSpc>
              <a:spcBef>
                <a:spcPts val="140"/>
              </a:spcBef>
            </a:pPr>
            <a:r>
              <a:rPr lang="en-US" sz="1400" b="0" i="0" u="none" strike="noStrike">
                <a:effectLst/>
                <a:latin typeface="Arial" panose="020B0604020202020204" pitchFamily="34" charset="0"/>
              </a:rPr>
              <a:t>Arginine (R)</a:t>
            </a:r>
            <a:endParaRPr lang="en-US" sz="1400" b="0">
              <a:effectLst/>
            </a:endParaRPr>
          </a:p>
          <a:p>
            <a:pPr marL="457200" rtl="0">
              <a:lnSpc>
                <a:spcPct val="110000"/>
              </a:lnSpc>
              <a:spcBef>
                <a:spcPts val="140"/>
              </a:spcBef>
            </a:pPr>
            <a:r>
              <a:rPr lang="en-US" sz="1400" b="0" i="0" u="none" strike="noStrike">
                <a:effectLst/>
                <a:latin typeface="Arial" panose="020B0604020202020204" pitchFamily="34" charset="0"/>
              </a:rPr>
              <a:t>Histidine (H) </a:t>
            </a:r>
          </a:p>
          <a:p>
            <a:pPr indent="0" rtl="0">
              <a:lnSpc>
                <a:spcPct val="110000"/>
              </a:lnSpc>
              <a:spcBef>
                <a:spcPts val="140"/>
              </a:spcBef>
              <a:buNone/>
            </a:pPr>
            <a:endParaRPr lang="en-US" sz="1400">
              <a:latin typeface="Arial" panose="020B0604020202020204" pitchFamily="34" charset="0"/>
            </a:endParaRPr>
          </a:p>
          <a:p>
            <a:pPr indent="0" rtl="0">
              <a:lnSpc>
                <a:spcPct val="110000"/>
              </a:lnSpc>
              <a:spcBef>
                <a:spcPts val="140"/>
              </a:spcBef>
              <a:buNone/>
            </a:pPr>
            <a:endParaRPr lang="en-US" sz="1400" b="0" i="0" u="none" strike="noStrike">
              <a:effectLst/>
              <a:latin typeface="Arial" panose="020B0604020202020204" pitchFamily="34" charset="0"/>
            </a:endParaRPr>
          </a:p>
          <a:p>
            <a:pPr indent="0" rtl="0">
              <a:lnSpc>
                <a:spcPct val="110000"/>
              </a:lnSpc>
              <a:spcBef>
                <a:spcPts val="140"/>
              </a:spcBef>
              <a:buNone/>
            </a:pPr>
            <a:endParaRPr lang="en-US" sz="1400" b="0" i="0" u="none" strike="noStrike">
              <a:effectLst/>
              <a:latin typeface="Arial" panose="020B0604020202020204" pitchFamily="34" charset="0"/>
            </a:endParaRPr>
          </a:p>
          <a:p>
            <a:pPr indent="0" rtl="0">
              <a:lnSpc>
                <a:spcPct val="110000"/>
              </a:lnSpc>
              <a:spcBef>
                <a:spcPts val="140"/>
              </a:spcBef>
              <a:buNone/>
            </a:pPr>
            <a:r>
              <a:rPr lang="en-US" sz="1400" b="1" i="0" u="none" strike="noStrike">
                <a:effectLst/>
                <a:latin typeface="Arial" panose="020B0604020202020204" pitchFamily="34" charset="0"/>
              </a:rPr>
              <a:t>Negatively charged residues (acidic):</a:t>
            </a:r>
            <a:endParaRPr lang="en-US" sz="1400" b="0">
              <a:effectLst/>
            </a:endParaRPr>
          </a:p>
          <a:p>
            <a:pPr marL="457200" rtl="0">
              <a:lnSpc>
                <a:spcPct val="110000"/>
              </a:lnSpc>
              <a:spcBef>
                <a:spcPts val="140"/>
              </a:spcBef>
            </a:pPr>
            <a:r>
              <a:rPr lang="en-US" sz="1400" b="0" i="0" u="none" strike="noStrike">
                <a:effectLst/>
                <a:latin typeface="Arial" panose="020B0604020202020204" pitchFamily="34" charset="0"/>
              </a:rPr>
              <a:t>Aspartic acid (D) </a:t>
            </a:r>
            <a:endParaRPr lang="en-US" sz="1400" b="0">
              <a:effectLst/>
            </a:endParaRPr>
          </a:p>
          <a:p>
            <a:pPr marL="457200" rtl="0">
              <a:lnSpc>
                <a:spcPct val="110000"/>
              </a:lnSpc>
              <a:spcBef>
                <a:spcPts val="140"/>
              </a:spcBef>
            </a:pPr>
            <a:r>
              <a:rPr lang="en-US" sz="1400" b="0" i="0" u="none" strike="noStrike">
                <a:effectLst/>
                <a:latin typeface="Arial" panose="020B0604020202020204" pitchFamily="34" charset="0"/>
              </a:rPr>
              <a:t>Glutamic acid (E) </a:t>
            </a:r>
            <a:endParaRPr lang="en-US" sz="1400" b="0">
              <a:effectLst/>
            </a:endParaRPr>
          </a:p>
          <a:p>
            <a:pPr>
              <a:lnSpc>
                <a:spcPct val="110000"/>
              </a:lnSpc>
            </a:pPr>
            <a:br>
              <a:rPr lang="en-US" sz="1400"/>
            </a:br>
            <a:endParaRPr lang="ar-AE" sz="1400"/>
          </a:p>
        </p:txBody>
      </p:sp>
      <p:pic>
        <p:nvPicPr>
          <p:cNvPr id="5" name="Picture 4" descr="A diagram of chemical formulas&#10;&#10;Description automatically generated">
            <a:extLst>
              <a:ext uri="{FF2B5EF4-FFF2-40B4-BE49-F238E27FC236}">
                <a16:creationId xmlns:a16="http://schemas.microsoft.com/office/drawing/2014/main" id="{DC8F0A6C-F349-5DBB-537A-2AD30E629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61" y="2458468"/>
            <a:ext cx="5837780" cy="194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40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1CF69861-59CC-1A21-23F6-D910EC003E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436" y="2417624"/>
            <a:ext cx="4275319" cy="8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8761D69-9E2A-E6B4-D0F2-F4169761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0161" y="2541962"/>
            <a:ext cx="4151922" cy="74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4A979-E3EE-EEA0-6FFC-757769F1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1" y="745067"/>
            <a:ext cx="11402404" cy="13123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0" u="none" strike="noStrike">
                <a:effectLst/>
              </a:rPr>
              <a:t>The Henderson-Hasselbalch equation</a:t>
            </a:r>
            <a:endParaRPr lang="en-US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121D1-54A6-B80F-77D3-405D1B5B5919}"/>
              </a:ext>
            </a:extLst>
          </p:cNvPr>
          <p:cNvSpPr txBox="1"/>
          <p:nvPr/>
        </p:nvSpPr>
        <p:spPr>
          <a:xfrm>
            <a:off x="3163614" y="3903702"/>
            <a:ext cx="618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40"/>
              </a:spcBef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 Charge Calculation: </a:t>
            </a:r>
            <a:endParaRPr lang="en-US" b="1" dirty="0">
              <a:effectLst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DF7E5D7-CEF1-B555-2A5F-B90A5E340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790" y="4893360"/>
            <a:ext cx="5951082" cy="74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124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5EBE1-7F06-1C50-FF0F-1988B369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n-US" b="1" i="0" u="none" strike="noStrike">
                <a:effectLst/>
                <a:latin typeface="Arial" panose="020B0604020202020204" pitchFamily="34" charset="0"/>
              </a:rPr>
              <a:t>Polarity</a:t>
            </a:r>
            <a:endParaRPr lang="ar-AE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322BF4F3-53CE-FBB3-CC88-1093E9227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41273"/>
            <a:ext cx="5385816" cy="3817942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3074" name="Picture 2" descr="How to Explain Polarity, How to Determine Polarity">
            <a:extLst>
              <a:ext uri="{FF2B5EF4-FFF2-40B4-BE49-F238E27FC236}">
                <a16:creationId xmlns:a16="http://schemas.microsoft.com/office/drawing/2014/main" id="{9B921DDB-E7F8-BCFC-D518-031362181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78" y="2441274"/>
            <a:ext cx="5173647" cy="310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6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2812-70C1-AED5-27FA-4D02B905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i="0" u="none" strike="noStrike">
                <a:effectLst/>
              </a:rPr>
              <a:t>Number of Specific Amino Acids</a:t>
            </a:r>
            <a:endParaRPr lang="en-US" sz="40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483E07-CE97-0925-3304-DB118107C9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5997" y="394504"/>
            <a:ext cx="6607011" cy="60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51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1E0E0F-0371-4756-A5F4-9BCAC7D1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73" y="4574255"/>
            <a:ext cx="10052828" cy="1879242"/>
          </a:xfrm>
        </p:spPr>
        <p:txBody>
          <a:bodyPr>
            <a:noAutofit/>
          </a:bodyPr>
          <a:lstStyle/>
          <a:p>
            <a:r>
              <a:rPr lang="en-US" sz="2400" b="0" dirty="0"/>
              <a:t>The plots illustrate the differences between Human Antimicrobial Peptides (AMPs) and non-AMPs by comparing their Net Charge, Hydrophobicity, and Polarity. Each histogram highlights the frequency distributions of these properties, emphasizing the unique characteristics that distinguish AMPs from non-AMPs.</a:t>
            </a:r>
            <a:endParaRPr lang="he-IL" sz="2400" b="0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1C1FA9D-7263-4DEE-9495-C747C460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301" y="5262381"/>
            <a:ext cx="1529311" cy="1529311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7CB4F5-7874-4765-98AD-5123184DBA2D}"/>
              </a:ext>
            </a:extLst>
          </p:cNvPr>
          <p:cNvSpPr txBox="1"/>
          <p:nvPr/>
        </p:nvSpPr>
        <p:spPr>
          <a:xfrm>
            <a:off x="2269510" y="138040"/>
            <a:ext cx="6580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Human AMPs vs Non-AMPs</a:t>
            </a:r>
            <a:endParaRPr lang="he-IL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1B73712-4D78-494D-9EBD-336F7B23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41" y="934193"/>
            <a:ext cx="11180190" cy="364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64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7CB4F5-7874-4765-98AD-5123184DBA2D}"/>
              </a:ext>
            </a:extLst>
          </p:cNvPr>
          <p:cNvSpPr txBox="1"/>
          <p:nvPr/>
        </p:nvSpPr>
        <p:spPr>
          <a:xfrm>
            <a:off x="2269510" y="138040"/>
            <a:ext cx="6580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Animal AMPs vs Non-AMPs</a:t>
            </a:r>
            <a:endParaRPr lang="he-IL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5491ACC-0AF7-45CA-B078-4A2FDD753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91" y="1221070"/>
            <a:ext cx="10653579" cy="2207930"/>
          </a:xfrm>
        </p:spPr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DBCB159-2640-4103-AEE0-7E7B317F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58" y="5241050"/>
            <a:ext cx="1483936" cy="148393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CA7D31E-39ED-43B9-831C-9E83DDCB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9" y="849337"/>
            <a:ext cx="10837422" cy="337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7E0B9190-76F4-45BA-A74C-51A0066A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91" y="4523988"/>
            <a:ext cx="7946288" cy="16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9E1D16D-42BD-4132-9624-A7B093EAAB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61" y="454236"/>
            <a:ext cx="9747410" cy="39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9BC056A-1C96-43CC-9B4D-89C29DB1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28" y="4562633"/>
            <a:ext cx="8802260" cy="215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3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212BC96-D31F-4E35-88BD-68EAE45111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98" y="158417"/>
            <a:ext cx="8402245" cy="41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508998D-B8EB-4D56-AA35-5B289051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3" y="4350360"/>
            <a:ext cx="8540684" cy="215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2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07B11356-EBC6-E576-31EC-09196062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427" r="13402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19DEB-D693-75D1-9D5B-AF12EB1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dirty="0"/>
              <a:t>ESM-2 8M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88F7-7EB8-ABEB-5EBF-CF28CFA6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r>
              <a:rPr lang="en-US" sz="1800" dirty="0"/>
              <a:t>Meta AI tool </a:t>
            </a:r>
          </a:p>
          <a:p>
            <a:r>
              <a:rPr lang="en-US" sz="1800" dirty="0"/>
              <a:t>6 layers</a:t>
            </a:r>
          </a:p>
          <a:p>
            <a:r>
              <a:rPr lang="en-US" sz="1800" dirty="0"/>
              <a:t>320 nods</a:t>
            </a:r>
          </a:p>
          <a:p>
            <a:r>
              <a:rPr lang="en-US" sz="1800" dirty="0"/>
              <a:t>8 Million parameters</a:t>
            </a:r>
          </a:p>
          <a:p>
            <a:endParaRPr lang="en-US" sz="1800" dirty="0"/>
          </a:p>
          <a:p>
            <a:r>
              <a:rPr lang="en-US" sz="1800" dirty="0"/>
              <a:t>Each sequence translated into 320 features</a:t>
            </a:r>
          </a:p>
          <a:p>
            <a:endParaRPr lang="LID4096" sz="1800" dirty="0"/>
          </a:p>
        </p:txBody>
      </p:sp>
    </p:spTree>
    <p:extLst>
      <p:ext uri="{BB962C8B-B14F-4D97-AF65-F5344CB8AC3E}">
        <p14:creationId xmlns:p14="http://schemas.microsoft.com/office/powerpoint/2010/main" val="150962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7EF6521-DA58-756A-27E8-E3D47C1C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296" y="816464"/>
            <a:ext cx="5170226" cy="1132258"/>
          </a:xfrm>
        </p:spPr>
        <p:txBody>
          <a:bodyPr/>
          <a:lstStyle/>
          <a:p>
            <a:pPr rtl="1"/>
            <a:r>
              <a:rPr lang="he-IL" dirty="0"/>
              <a:t>רקע</a:t>
            </a:r>
            <a:br>
              <a:rPr lang="he-IL" dirty="0"/>
            </a:b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7650609-EF3D-C3A5-671D-85923DF00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646" y="1948722"/>
            <a:ext cx="6139588" cy="4116142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dirty="0"/>
              <a:t>עמידות לאנטיביוטיקה:</a:t>
            </a:r>
            <a:br>
              <a:rPr lang="he-IL" dirty="0"/>
            </a:br>
            <a:r>
              <a:rPr lang="he-IL" dirty="0"/>
              <a:t>אתגר עולמי המאיים על הטיפול בזיהומים חיידקיים.</a:t>
            </a:r>
          </a:p>
          <a:p>
            <a:pPr algn="r" rtl="1"/>
            <a:r>
              <a:rPr lang="he-IL" dirty="0" err="1"/>
              <a:t>פפטידים</a:t>
            </a:r>
            <a:r>
              <a:rPr lang="he-IL" dirty="0"/>
              <a:t> אנטי-</a:t>
            </a:r>
            <a:r>
              <a:rPr lang="he-IL" dirty="0" err="1"/>
              <a:t>מיקרוביאליים</a:t>
            </a:r>
            <a:r>
              <a:rPr lang="he-IL" dirty="0"/>
              <a:t> (</a:t>
            </a:r>
            <a:r>
              <a:rPr lang="en-GB" dirty="0"/>
              <a:t>AMPs):</a:t>
            </a:r>
            <a:br>
              <a:rPr lang="en-GB" dirty="0"/>
            </a:br>
            <a:r>
              <a:rPr lang="he-IL" dirty="0"/>
              <a:t>רצפי חלבונים קצרים עם פעילות אנטי-</a:t>
            </a:r>
            <a:r>
              <a:rPr lang="he-IL" dirty="0" err="1"/>
              <a:t>מיקרוביאלית</a:t>
            </a:r>
            <a:r>
              <a:rPr lang="he-IL" dirty="0"/>
              <a:t> טבעית, נחשבים כאלטרנטיבה מבטיחה לאנטיביוטיקה.</a:t>
            </a:r>
          </a:p>
          <a:p>
            <a:pPr algn="r" rtl="1"/>
            <a:r>
              <a:rPr lang="he-IL" dirty="0"/>
              <a:t>אתגר מרכזי:</a:t>
            </a:r>
            <a:br>
              <a:rPr lang="he-IL" dirty="0"/>
            </a:br>
            <a:r>
              <a:rPr lang="he-IL" dirty="0"/>
              <a:t>זיהוי וסיווג </a:t>
            </a:r>
            <a:r>
              <a:rPr lang="en-GB" dirty="0"/>
              <a:t>AMPs </a:t>
            </a:r>
            <a:r>
              <a:rPr lang="he-IL" dirty="0"/>
              <a:t>באופן ניסיוני הוא איטי, יקר ומורכב.</a:t>
            </a:r>
          </a:p>
          <a:p>
            <a:pPr algn="r" rtl="1"/>
            <a:r>
              <a:rPr lang="he-IL" dirty="0"/>
              <a:t>פתרון חישובי:</a:t>
            </a:r>
            <a:br>
              <a:rPr lang="he-IL" dirty="0"/>
            </a:br>
            <a:r>
              <a:rPr lang="he-IL" dirty="0"/>
              <a:t>למידת מכונה מאפשרת זיהוי מהיר, יעיל ומדויק של </a:t>
            </a:r>
            <a:r>
              <a:rPr lang="en-GB" dirty="0"/>
              <a:t>AMPs </a:t>
            </a:r>
            <a:r>
              <a:rPr lang="he-IL" dirty="0"/>
              <a:t>על ידי ניתוח רצפי </a:t>
            </a:r>
            <a:r>
              <a:rPr lang="he-IL" dirty="0" err="1"/>
              <a:t>פפטידים</a:t>
            </a:r>
            <a:r>
              <a:rPr lang="he-IL" dirty="0"/>
              <a:t>.</a:t>
            </a:r>
          </a:p>
          <a:p>
            <a:pPr marL="0" indent="0" algn="r" rtl="1">
              <a:buNone/>
            </a:pP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1F6026C-3BFD-6000-394A-D05340A6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2" y="613782"/>
            <a:ext cx="5390654" cy="6053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3593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Vibrant green forest">
            <a:extLst>
              <a:ext uri="{FF2B5EF4-FFF2-40B4-BE49-F238E27FC236}">
                <a16:creationId xmlns:a16="http://schemas.microsoft.com/office/drawing/2014/main" id="{CF19F174-8102-D894-5BA0-1B2BE431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02" r="28604" b="-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7DB054-2A46-26C6-E038-575567CE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Random Forest - Results with ESM-2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A8C3-93F3-650F-9009-F305F8EF4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r>
              <a:rPr lang="en-US" sz="1800" dirty="0"/>
              <a:t>accurate </a:t>
            </a:r>
          </a:p>
          <a:p>
            <a:r>
              <a:rPr lang="en-US" sz="1800" dirty="0"/>
              <a:t>5 estimators </a:t>
            </a:r>
          </a:p>
          <a:p>
            <a:r>
              <a:rPr lang="en-US" sz="1800" dirty="0"/>
              <a:t>Good model </a:t>
            </a:r>
            <a:endParaRPr lang="LID4096" sz="1800" dirty="0"/>
          </a:p>
        </p:txBody>
      </p:sp>
    </p:spTree>
    <p:extLst>
      <p:ext uri="{BB962C8B-B14F-4D97-AF65-F5344CB8AC3E}">
        <p14:creationId xmlns:p14="http://schemas.microsoft.com/office/powerpoint/2010/main" val="154959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0F7A-3073-9E10-8AE6-260475A7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US" sz="3200"/>
              <a:t>XGBoost – Results with ESM-2</a:t>
            </a:r>
            <a:endParaRPr lang="LID4096" sz="3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BE0835-8EB5-F308-D26E-F938A388A9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1735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975D-10F7-1F3A-F84F-A5E14F066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069848"/>
            <a:ext cx="4916424" cy="1353312"/>
          </a:xfrm>
        </p:spPr>
        <p:txBody>
          <a:bodyPr anchor="b">
            <a:norm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– without ESM-2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1CB19-7582-7AF4-251A-359440B67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509" y="2510288"/>
            <a:ext cx="4916424" cy="3454933"/>
          </a:xfrm>
        </p:spPr>
        <p:txBody>
          <a:bodyPr>
            <a:normAutofit/>
          </a:bodyPr>
          <a:lstStyle/>
          <a:p>
            <a:r>
              <a:rPr lang="en-US" sz="1800" dirty="0"/>
              <a:t>Our concluded features</a:t>
            </a:r>
          </a:p>
          <a:p>
            <a:r>
              <a:rPr lang="en-US" sz="1800" dirty="0"/>
              <a:t>Charge, Hydrophobicity, C and L amino acid count</a:t>
            </a:r>
          </a:p>
          <a:p>
            <a:r>
              <a:rPr lang="en-US" sz="1800" dirty="0"/>
              <a:t>Relatively accurate </a:t>
            </a:r>
            <a:endParaRPr lang="LID4096" sz="1800" dirty="0"/>
          </a:p>
        </p:txBody>
      </p:sp>
    </p:spTree>
    <p:extLst>
      <p:ext uri="{BB962C8B-B14F-4D97-AF65-F5344CB8AC3E}">
        <p14:creationId xmlns:p14="http://schemas.microsoft.com/office/powerpoint/2010/main" val="146610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A14613-C96C-F5FD-0593-24D7C0D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61617-6BC1-0887-9DF8-23B2EE0A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58" y="3542235"/>
            <a:ext cx="4306920" cy="289640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FC6B0E-98A9-66D7-C820-BE7655111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58" y="1321944"/>
            <a:ext cx="4919650" cy="1992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181FE0-971F-726B-1DEA-08489DFF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GPU-15G Results Accuracy &amp; Runtime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2EC4C9A-894E-8694-5C6E-A5EEFE3AE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r>
              <a:rPr lang="en-US" sz="1800" dirty="0"/>
              <a:t>How much faster ?</a:t>
            </a:r>
          </a:p>
          <a:p>
            <a:r>
              <a:rPr lang="en-US" sz="3600" dirty="0"/>
              <a:t>117X </a:t>
            </a:r>
          </a:p>
        </p:txBody>
      </p:sp>
    </p:spTree>
    <p:extLst>
      <p:ext uri="{BB962C8B-B14F-4D97-AF65-F5344CB8AC3E}">
        <p14:creationId xmlns:p14="http://schemas.microsoft.com/office/powerpoint/2010/main" val="265683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14613-C96C-F5FD-0593-24D7C0D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5BD65D7-2C15-D9F5-A19A-D7FAFC6B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4858" y="3542235"/>
            <a:ext cx="3713338" cy="28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F0766-8036-8BE8-5B80-5B5549B7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4858" y="419362"/>
            <a:ext cx="3925478" cy="289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7CB65-5427-672D-A256-6035A33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CPU Results </a:t>
            </a:r>
            <a:r>
              <a:rPr lang="en-US"/>
              <a:t>Accuracy &amp; Runtime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0C67-1106-080A-6D1D-8C6720851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2045970"/>
            <a:ext cx="6220367" cy="4812030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/>
              <a:t>How much faster ?</a:t>
            </a:r>
          </a:p>
          <a:p>
            <a:r>
              <a:rPr lang="en-US" sz="6400" dirty="0"/>
              <a:t>2X</a:t>
            </a:r>
          </a:p>
          <a:p>
            <a:r>
              <a:rPr lang="en-US" sz="14400" dirty="0"/>
              <a:t>10X</a:t>
            </a:r>
          </a:p>
          <a:p>
            <a:r>
              <a:rPr lang="en-US" sz="61600" dirty="0"/>
              <a:t>600X</a:t>
            </a:r>
            <a:endParaRPr lang="LID4096" sz="19200" dirty="0"/>
          </a:p>
        </p:txBody>
      </p:sp>
    </p:spTree>
    <p:extLst>
      <p:ext uri="{BB962C8B-B14F-4D97-AF65-F5344CB8AC3E}">
        <p14:creationId xmlns:p14="http://schemas.microsoft.com/office/powerpoint/2010/main" val="27736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CF5DF-D557-DB7B-F8B5-AB34D197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31" y="1538242"/>
            <a:ext cx="3710319" cy="1784282"/>
          </a:xfrm>
        </p:spPr>
        <p:txBody>
          <a:bodyPr anchor="t">
            <a:normAutofit/>
          </a:bodyPr>
          <a:lstStyle/>
          <a:p>
            <a:pPr algn="r"/>
            <a:endParaRPr lang="ar-AE" dirty="0"/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D4588742-3099-6878-BCAF-F56C3DE6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921" y="1513360"/>
            <a:ext cx="5111438" cy="4306236"/>
          </a:xfrm>
        </p:spPr>
        <p:txBody>
          <a:bodyPr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Machine Learning Efficacy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Features for Classification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Human vs. Animal Peptide Trends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 Performance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Simplified Model Benefits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Wide Applications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Significance of Ensemble Learning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Future Directions</a:t>
            </a:r>
            <a:endParaRPr lang="en-US" sz="1800" dirty="0"/>
          </a:p>
        </p:txBody>
      </p:sp>
      <p:pic>
        <p:nvPicPr>
          <p:cNvPr id="5122" name="Picture 2" descr="How to Write a Conclusion that Ties Your Assignment Together -  MakeMyAssignments Blog">
            <a:extLst>
              <a:ext uri="{FF2B5EF4-FFF2-40B4-BE49-F238E27FC236}">
                <a16:creationId xmlns:a16="http://schemas.microsoft.com/office/drawing/2014/main" id="{2CAB7D29-1B67-AC5D-0934-9BD8CD83D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3435" y="3846589"/>
            <a:ext cx="3494314" cy="157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0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73BF8E-0C70-7988-A392-213A0D4E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019" y="1623338"/>
            <a:ext cx="5714512" cy="951555"/>
          </a:xfrm>
        </p:spPr>
        <p:txBody>
          <a:bodyPr>
            <a:normAutofit/>
          </a:bodyPr>
          <a:lstStyle/>
          <a:p>
            <a:r>
              <a:rPr lang="he-IL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מבוא</a:t>
            </a:r>
            <a:endParaRPr lang="he-IL" sz="2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6409E91-5E95-EB1E-ED45-3B44E2B5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600" y="1949177"/>
            <a:ext cx="6124600" cy="4593828"/>
          </a:xfrm>
        </p:spPr>
        <p:txBody>
          <a:bodyPr/>
          <a:lstStyle/>
          <a:p>
            <a:pPr algn="r" rtl="1">
              <a:spcBef>
                <a:spcPts val="1200"/>
              </a:spcBef>
              <a:spcAft>
                <a:spcPts val="1200"/>
              </a:spcAft>
            </a:pP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זיהוי וסיווג </a:t>
            </a:r>
            <a:r>
              <a:rPr lang="he-I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פפטידים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אנטי-</a:t>
            </a:r>
            <a:r>
              <a:rPr lang="he-I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מיקרוביאליים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AMPs) 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הוא תחום קריטי במאבק בעמידות לאנטיביוטיקה.</a:t>
            </a:r>
            <a:b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המטרות המרכזיות בפרויקט:</a:t>
            </a:r>
            <a:endParaRPr lang="he-IL" b="0" i="0" u="none" strike="noStrike" dirty="0">
              <a:solidFill>
                <a:srgbClr val="000000"/>
              </a:solidFill>
              <a:effectLst/>
            </a:endParaRPr>
          </a:p>
          <a:p>
            <a:pPr algn="r" rtl="1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פיתוח מודלים מבוססי למידת מכונה (כגון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ESM-2) 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לשיפור זיהוי ה-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AMPs.</a:t>
            </a:r>
          </a:p>
          <a:p>
            <a:pPr algn="r" rt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יצירת מודל פשוט יותר, ללא צורך במיליארדי פרמטרים, תוך שמירה על דיוק גבוה.</a:t>
            </a:r>
          </a:p>
          <a:p>
            <a:br>
              <a:rPr lang="he-IL" b="0" i="0" u="none" strike="noStrike" dirty="0">
                <a:solidFill>
                  <a:srgbClr val="000000"/>
                </a:solidFill>
                <a:effectLst/>
              </a:rPr>
            </a:br>
            <a:br>
              <a:rPr lang="he-IL" dirty="0"/>
            </a:br>
            <a:endParaRPr lang="he-IL" dirty="0"/>
          </a:p>
        </p:txBody>
      </p:sp>
      <p:pic>
        <p:nvPicPr>
          <p:cNvPr id="9" name="תמונה 8" descr="תמונה שמכילה אומנות&#10;&#10;התיאור נוצר באופן אוטומטי ברמת מהימנות נמוכה">
            <a:extLst>
              <a:ext uri="{FF2B5EF4-FFF2-40B4-BE49-F238E27FC236}">
                <a16:creationId xmlns:a16="http://schemas.microsoft.com/office/drawing/2014/main" id="{E7511363-D83F-CBB1-5636-21F54B09D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71" y="625917"/>
            <a:ext cx="5606165" cy="5606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113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629D4D-C929-7398-7903-BBEF94CD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819" y="583274"/>
            <a:ext cx="10653578" cy="1132258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משמעות ביולוגית ויישומים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4A426F6-2F0D-35C5-7526-672241E1F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324" y="1715532"/>
            <a:ext cx="10653579" cy="4593828"/>
          </a:xfrm>
        </p:spPr>
        <p:txBody>
          <a:bodyPr>
            <a:normAutofit/>
          </a:bodyPr>
          <a:lstStyle/>
          <a:p>
            <a:pPr marL="0" indent="0" algn="r" rtl="1">
              <a:spcBef>
                <a:spcPts val="1200"/>
              </a:spcBef>
              <a:spcAft>
                <a:spcPts val="200"/>
              </a:spcAft>
              <a:buNone/>
            </a:pPr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משמעות ביולוגית:</a:t>
            </a:r>
          </a:p>
          <a:p>
            <a:pPr algn="r" rtl="1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מהם </a:t>
            </a:r>
            <a:r>
              <a:rPr lang="en-GB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AMPs?</a:t>
            </a:r>
            <a:br>
              <a:rPr lang="en-GB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מולקולות טבעיות התוקפות מגוון רחב של </a:t>
            </a:r>
            <a:r>
              <a:rPr lang="he-IL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פתוגנים</a:t>
            </a: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באמצעות פגיעה בממברנות </a:t>
            </a:r>
            <a:r>
              <a:rPr lang="he-IL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מיקרוביאליות</a:t>
            </a: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r" rt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יתרונותיהם על פני אנטיביוטיקה מסורתית</a:t>
            </a: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algn="r" rtl="1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פעילות רחבת טווח נגד חיידקים, פטריות ווירוסים.</a:t>
            </a:r>
          </a:p>
          <a:p>
            <a:pPr marL="742950" lvl="1" indent="-285750" algn="r" rtl="1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הפחתת הסיכון להתפתחות עמידות.</a:t>
            </a:r>
          </a:p>
          <a:p>
            <a:pPr algn="r" rt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סוגי </a:t>
            </a:r>
            <a:r>
              <a:rPr lang="he-IL" sz="13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פפטידים</a:t>
            </a: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אנטי-</a:t>
            </a:r>
            <a:r>
              <a:rPr lang="he-IL" sz="13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מיקרוביאליים</a:t>
            </a: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GB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AMPs):</a:t>
            </a:r>
            <a:endParaRPr lang="en-GB" sz="13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r" rtl="1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אלפא-</a:t>
            </a:r>
            <a:r>
              <a:rPr lang="he-IL" sz="13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הליקליים</a:t>
            </a: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פוגעים בממברנות חיידקים (לדוגמה, </a:t>
            </a:r>
            <a:r>
              <a:rPr lang="en-GB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LL-37).</a:t>
            </a:r>
          </a:p>
          <a:p>
            <a:pPr marL="742950" lvl="1" indent="-285750" algn="r" rtl="1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בטא-שיט</a:t>
            </a: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יציבים בזכות קשרים </a:t>
            </a:r>
            <a:r>
              <a:rPr lang="he-IL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דיסולפידיים</a:t>
            </a: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(לדוגמה, </a:t>
            </a:r>
            <a:r>
              <a:rPr lang="he-IL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דפנסינים</a:t>
            </a: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742950" lvl="1" indent="-285750" algn="r" rtl="1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e-IL" sz="13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ציקליים</a:t>
            </a: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עמידים לפירוק (לדוגמה, </a:t>
            </a:r>
            <a:r>
              <a:rPr lang="he-IL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גרמיסידין</a:t>
            </a:r>
            <a:r>
              <a:rPr lang="he-IL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S).</a:t>
            </a:r>
          </a:p>
          <a:p>
            <a: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1C6191B-C03F-89D3-D2F9-41278AA20BA1}"/>
              </a:ext>
            </a:extLst>
          </p:cNvPr>
          <p:cNvSpPr/>
          <p:nvPr/>
        </p:nvSpPr>
        <p:spPr>
          <a:xfrm>
            <a:off x="951063" y="1820463"/>
            <a:ext cx="4305440" cy="64889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יישומים מרכזיים:</a:t>
            </a:r>
            <a:endParaRPr lang="he-IL" b="1" i="0" u="none" strike="noStrike" dirty="0">
              <a:solidFill>
                <a:srgbClr val="000000"/>
              </a:solidFill>
              <a:effectLst/>
            </a:endParaRP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b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1-בריאות האדם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b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פיתוח </a:t>
            </a:r>
            <a:r>
              <a:rPr lang="he-I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אנטיביוטיקות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חדשות לטיפול בזיהומים עמידים ובמחלות אחרות.</a:t>
            </a:r>
            <a:endParaRPr lang="he-IL" sz="5400" b="0" i="0" u="none" strike="noStrike" dirty="0">
              <a:solidFill>
                <a:srgbClr val="000000"/>
              </a:solidFill>
              <a:effectLst/>
            </a:endParaRP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2-רפואה וטרינרית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b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מניעת זיהומים בבעלי חיים תוך הפחתת השימוש באנטיביוטיקה מסורתית.</a:t>
            </a:r>
            <a:endParaRPr lang="he-IL" sz="5400" b="0" i="0" u="none" strike="noStrike" dirty="0">
              <a:solidFill>
                <a:srgbClr val="000000"/>
              </a:solidFill>
              <a:effectLst/>
            </a:endParaRP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3-חקלאות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b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שימוש ב-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AMPs 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כהגנה טבעית לגידולים מפני מחלות חיידקיות ופטרייתיות.</a:t>
            </a:r>
            <a:endParaRPr lang="he-IL" sz="5400" b="0" i="0" u="none" strike="noStrike" dirty="0">
              <a:solidFill>
                <a:srgbClr val="000000"/>
              </a:solidFill>
              <a:effectLst/>
            </a:endParaRP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4-תעשיית המזון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b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הארכת חיי מדף של מזון באמצעות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AMPs 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כחומרים משמרים טבעיים.</a:t>
            </a:r>
            <a:endParaRPr lang="he-IL" sz="54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he-IL" sz="5400" dirty="0"/>
            </a:br>
            <a:br>
              <a:rPr lang="he-IL" sz="5400" dirty="0"/>
            </a:b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מבוא ל-AI למתחילים: מדריך מקיף למושגי בסיס, מונחים ויישומים בעולם  האינטליגנציה המלאכותית | Aicookbook">
            <a:extLst>
              <a:ext uri="{FF2B5EF4-FFF2-40B4-BE49-F238E27FC236}">
                <a16:creationId xmlns:a16="http://schemas.microsoft.com/office/drawing/2014/main" id="{F70FC5A6-24F0-BE5F-FBD8-133F91A7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1" y="235126"/>
            <a:ext cx="2439367" cy="243936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13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94A4173-AEC0-E9DF-BB6A-9DFFC69F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6513" y="664544"/>
            <a:ext cx="4255754" cy="1245103"/>
          </a:xfrm>
        </p:spPr>
        <p:txBody>
          <a:bodyPr>
            <a:noAutofit/>
          </a:bodyPr>
          <a:lstStyle/>
          <a:p>
            <a:pPr algn="r" rtl="1"/>
            <a:r>
              <a:rPr lang="he-IL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שאלת המחקר:</a:t>
            </a:r>
          </a:p>
          <a:p>
            <a:pPr algn="r" rtl="1"/>
            <a:endParaRPr lang="he-IL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r" rtl="1"/>
            <a:endParaRPr lang="he-IL" sz="32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r" rtl="1"/>
            <a:r>
              <a:rPr lang="he-IL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מטרות המחקר:</a:t>
            </a:r>
            <a:endParaRPr lang="he-IL" sz="32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he-IL" sz="3200" dirty="0"/>
            </a:br>
            <a:br>
              <a:rPr lang="he-IL" sz="3200" dirty="0"/>
            </a:br>
            <a:endParaRPr lang="he-IL" sz="3200" dirty="0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C257FDB2-613A-D226-D8A2-1CF566C95E84}"/>
              </a:ext>
            </a:extLst>
          </p:cNvPr>
          <p:cNvSpPr/>
          <p:nvPr/>
        </p:nvSpPr>
        <p:spPr>
          <a:xfrm>
            <a:off x="653058" y="1594860"/>
            <a:ext cx="1112920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כיצד ניתן לייעל את זיהוי וסיווג </a:t>
            </a:r>
            <a:r>
              <a:rPr lang="he-IL" sz="3000" b="1" i="0" u="none" strike="noStrike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הפפטידים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האנטי-</a:t>
            </a:r>
            <a:r>
              <a:rPr lang="he-IL" sz="3000" b="1" i="0" u="none" strike="noStrike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מיקרוביאליים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באמצעות מודלים של למידת מכונה?</a:t>
            </a:r>
            <a:endParaRPr lang="he-IL" sz="3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AB394949-2988-C758-FECA-5C1EDC59CBF2}"/>
              </a:ext>
            </a:extLst>
          </p:cNvPr>
          <p:cNvSpPr/>
          <p:nvPr/>
        </p:nvSpPr>
        <p:spPr>
          <a:xfrm>
            <a:off x="0" y="3550375"/>
            <a:ext cx="12061514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שימוש במודל </a:t>
            </a:r>
            <a:r>
              <a:rPr lang="en-GB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ESM-2 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לחילוץ מאפיינים מרצפי חלבון.</a:t>
            </a:r>
          </a:p>
          <a:p>
            <a:pPr algn="r" rtl="1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פיתוח מודל לסיווג בין </a:t>
            </a:r>
            <a:r>
              <a:rPr lang="he-IL" sz="3000" b="1" i="0" u="none" strike="noStrike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פפטידים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אנטי-</a:t>
            </a:r>
            <a:r>
              <a:rPr lang="he-IL" sz="3000" b="1" i="0" u="none" strike="noStrike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מיקרוביאליים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ללא אנטי-</a:t>
            </a:r>
            <a:r>
              <a:rPr lang="he-IL" sz="3000" b="1" i="0" u="none" strike="noStrike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מיקרוביאליים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r" rtl="1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הערכת ביצועים באמצעות דיוק, </a:t>
            </a:r>
            <a:r>
              <a:rPr lang="en-GB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Precision, Recall 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ו-</a:t>
            </a:r>
            <a:r>
              <a:rPr lang="en-GB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F1.</a:t>
            </a:r>
          </a:p>
          <a:p>
            <a:pPr algn="r" rtl="1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יצירת מאגר נתונים איכותי משילוב מסדי נתונים ציבוריים.</a:t>
            </a:r>
            <a:endParaRPr lang="he-IL" sz="3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  <a:p>
            <a:pPr algn="r" rtl="1" fontAlgn="base">
              <a:spcAft>
                <a:spcPts val="1200"/>
              </a:spcAft>
              <a:buFont typeface="+mj-lt"/>
              <a:buAutoNum type="arabicPeriod"/>
            </a:pP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בחינת יכולת הרחבת המודל לסיווג בקנה מידה גדול.</a:t>
            </a:r>
            <a:endParaRPr lang="he-IL" sz="3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5461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emical formulas are written on paper">
            <a:extLst>
              <a:ext uri="{FF2B5EF4-FFF2-40B4-BE49-F238E27FC236}">
                <a16:creationId xmlns:a16="http://schemas.microsoft.com/office/drawing/2014/main" id="{E3281DB0-D843-F0CF-EF44-3F610200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97" r="30353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8DF57-EB6D-36F4-7D22-C9250EE7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dirty="0"/>
              <a:t>Data: sources and preprocessing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CC9B-618A-4FB1-D65A-15BD6865F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</a:rPr>
              <a:t>AMP sequences :</a:t>
            </a:r>
            <a:endParaRPr lang="en-US" sz="1800" dirty="0">
              <a:hlinkClick r:id="rId4"/>
            </a:endParaRPr>
          </a:p>
          <a:p>
            <a:r>
              <a:rPr lang="en-US" sz="1800" dirty="0">
                <a:hlinkClick r:id="rId4"/>
              </a:rPr>
              <a:t>https://aps.unmc.edu/</a:t>
            </a:r>
            <a:r>
              <a:rPr lang="en-US" sz="1800" dirty="0"/>
              <a:t> : University of Nebraska Medical Center</a:t>
            </a:r>
            <a:endParaRPr lang="en-US" sz="1800" b="1" i="0" dirty="0">
              <a:effectLst/>
              <a:latin typeface="Source Sans Pro" panose="020B0503030403020204" pitchFamily="34" charset="0"/>
            </a:endParaRPr>
          </a:p>
          <a:p>
            <a:r>
              <a:rPr lang="en-US" sz="1800" dirty="0"/>
              <a:t>Non-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Antimicrobial data :</a:t>
            </a:r>
          </a:p>
          <a:p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Randomly cut, and shuffle protein sequences </a:t>
            </a:r>
            <a:endParaRPr lang="en-US" sz="1800" b="1" i="0" dirty="0">
              <a:effectLst/>
              <a:latin typeface="Source Sans Pro" panose="020B0503030403020204" pitchFamily="34" charset="0"/>
            </a:endParaRPr>
          </a:p>
          <a:p>
            <a:r>
              <a:rPr lang="en-US" sz="1800" b="1" i="0" dirty="0">
                <a:effectLst/>
                <a:latin typeface="Source Sans Pro" panose="020B0503030403020204" pitchFamily="34" charset="0"/>
              </a:rPr>
              <a:t>UniProt</a:t>
            </a:r>
            <a:r>
              <a:rPr lang="en-US" sz="1800" b="1" i="0" dirty="0">
                <a:effectLst/>
                <a:latin typeface="Arial" panose="020B0604020202020204" pitchFamily="34" charset="0"/>
              </a:rPr>
              <a:t>.</a:t>
            </a:r>
            <a:r>
              <a:rPr lang="en-US" sz="1800" b="1" dirty="0">
                <a:latin typeface="Arial" panose="020B0604020202020204" pitchFamily="34" charset="0"/>
              </a:rPr>
              <a:t>org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/>
              <a:t>: The Universal Protein Resource</a:t>
            </a:r>
          </a:p>
          <a:p>
            <a:r>
              <a:rPr lang="en-US" sz="1800" dirty="0"/>
              <a:t>Same average length</a:t>
            </a:r>
          </a:p>
        </p:txBody>
      </p:sp>
    </p:spTree>
    <p:extLst>
      <p:ext uri="{BB962C8B-B14F-4D97-AF65-F5344CB8AC3E}">
        <p14:creationId xmlns:p14="http://schemas.microsoft.com/office/powerpoint/2010/main" val="233248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rat">
            <a:extLst>
              <a:ext uri="{FF2B5EF4-FFF2-40B4-BE49-F238E27FC236}">
                <a16:creationId xmlns:a16="http://schemas.microsoft.com/office/drawing/2014/main" id="{60C96D8F-FA32-AD61-DB6B-A27A3310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997" b="21998"/>
          <a:stretch/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D402E-24CA-518E-8B85-C6575455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319"/>
            <a:ext cx="4705097" cy="1601582"/>
          </a:xfrm>
        </p:spPr>
        <p:txBody>
          <a:bodyPr anchor="t">
            <a:normAutofit/>
          </a:bodyPr>
          <a:lstStyle/>
          <a:p>
            <a:r>
              <a:rPr lang="en-US" dirty="0"/>
              <a:t>Data – Mouse vs. Animal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C566-9797-2B7C-BC9A-21F1D412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318"/>
            <a:ext cx="5753567" cy="160158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non-AMP Mouse protein preprocessed and uniformly sampled 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General Animal AMP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2580 AMP sequences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2580 from 20000 uniformly sampled Non-AMD </a:t>
            </a:r>
          </a:p>
        </p:txBody>
      </p:sp>
    </p:spTree>
    <p:extLst>
      <p:ext uri="{BB962C8B-B14F-4D97-AF65-F5344CB8AC3E}">
        <p14:creationId xmlns:p14="http://schemas.microsoft.com/office/powerpoint/2010/main" val="188243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9101-539A-BB3F-C9AF-110DE9BD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Data – Human vs. Human </a:t>
            </a:r>
            <a:endParaRPr lang="LID4096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36EE88-1392-FB93-449F-C01EC4D60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US" sz="1800" dirty="0"/>
              <a:t>Two non-AMP Human protein preprocessed and uniformly sampled  </a:t>
            </a:r>
          </a:p>
          <a:p>
            <a:r>
              <a:rPr lang="en-US" sz="1800" dirty="0"/>
              <a:t>General Human AMP </a:t>
            </a:r>
            <a:r>
              <a:rPr lang="en-US" sz="1800" dirty="0" err="1"/>
              <a:t>seqences</a:t>
            </a:r>
            <a:endParaRPr lang="en-US" sz="1800" dirty="0"/>
          </a:p>
          <a:p>
            <a:r>
              <a:rPr lang="en-US" sz="1800" dirty="0"/>
              <a:t>154 AMP sequences</a:t>
            </a:r>
          </a:p>
          <a:p>
            <a:r>
              <a:rPr lang="en-US" sz="1800" dirty="0"/>
              <a:t>154 from 1000 uniformly sampled non-AMD</a:t>
            </a:r>
          </a:p>
        </p:txBody>
      </p:sp>
      <p:pic>
        <p:nvPicPr>
          <p:cNvPr id="1026" name="Picture 2" descr="Titin: The Largest Protein in Humans Explained -ETprotein">
            <a:extLst>
              <a:ext uri="{FF2B5EF4-FFF2-40B4-BE49-F238E27FC236}">
                <a16:creationId xmlns:a16="http://schemas.microsoft.com/office/drawing/2014/main" id="{0F58C62C-A408-23B4-FC97-9F833B41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3" r="16335" b="-1"/>
          <a:stretch/>
        </p:blipFill>
        <p:spPr bwMode="auto">
          <a:xfrm>
            <a:off x="6459616" y="1114923"/>
            <a:ext cx="4301070" cy="46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18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0D4D-93EA-8B12-9340-7043ED2B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Features </a:t>
            </a:r>
            <a:endParaRPr lang="ar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67945-64A6-682F-3D54-43675AC2C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pPr indent="0" rtl="0">
              <a:spcBef>
                <a:spcPts val="140"/>
              </a:spcBef>
              <a:buNone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Key Features:</a:t>
            </a:r>
            <a:endParaRPr lang="en-US" sz="1800" b="0" dirty="0">
              <a:effectLst/>
            </a:endParaRPr>
          </a:p>
          <a:p>
            <a:pPr marL="914400" lvl="2" fontAlgn="base">
              <a:spcBef>
                <a:spcPts val="140"/>
              </a:spcBef>
              <a:buFont typeface="+mj-lt"/>
              <a:buAutoNum type="arabicPeriod"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Hydrophobicity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914400" lvl="2" fontAlgn="base">
              <a:spcBef>
                <a:spcPts val="140"/>
              </a:spcBef>
              <a:buFont typeface="+mj-lt"/>
              <a:buAutoNum type="arabicPeriod"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Charge</a:t>
            </a:r>
          </a:p>
          <a:p>
            <a:pPr marL="914400" lvl="2" fontAlgn="base">
              <a:spcBef>
                <a:spcPts val="140"/>
              </a:spcBef>
              <a:buFont typeface="+mj-lt"/>
              <a:buAutoNum type="arabicPeriod"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Polarity</a:t>
            </a:r>
            <a:endParaRPr lang="en-US" sz="1800" dirty="0">
              <a:latin typeface="Arial" panose="020B0604020202020204" pitchFamily="34" charset="0"/>
            </a:endParaRPr>
          </a:p>
          <a:p>
            <a:pPr marL="914400" lvl="2" fontAlgn="base">
              <a:spcBef>
                <a:spcPts val="140"/>
              </a:spcBef>
              <a:buFont typeface="+mj-lt"/>
              <a:buAutoNum type="arabicPeriod"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Specific Amino Acids</a:t>
            </a:r>
            <a:endParaRPr lang="ar-AE" sz="1800" dirty="0"/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618E28C2-CF71-3637-4A02-7579FA6C2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73" y="2475651"/>
            <a:ext cx="4242224" cy="23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618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DarkSeedLeftStep">
      <a:dk1>
        <a:srgbClr val="000000"/>
      </a:dk1>
      <a:lt1>
        <a:srgbClr val="FFFFFF"/>
      </a:lt1>
      <a:dk2>
        <a:srgbClr val="301B28"/>
      </a:dk2>
      <a:lt2>
        <a:srgbClr val="F0F3F3"/>
      </a:lt2>
      <a:accent1>
        <a:srgbClr val="C34D66"/>
      </a:accent1>
      <a:accent2>
        <a:srgbClr val="B13B86"/>
      </a:accent2>
      <a:accent3>
        <a:srgbClr val="BE4DC3"/>
      </a:accent3>
      <a:accent4>
        <a:srgbClr val="7A3BB1"/>
      </a:accent4>
      <a:accent5>
        <a:srgbClr val="5B4DC3"/>
      </a:accent5>
      <a:accent6>
        <a:srgbClr val="3B5EB1"/>
      </a:accent6>
      <a:hlink>
        <a:srgbClr val="7757C7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689</Words>
  <Application>Microsoft Office PowerPoint</Application>
  <PresentationFormat>Widescreen</PresentationFormat>
  <Paragraphs>124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Arial</vt:lpstr>
      <vt:lpstr>Neue Haas Grotesk Text Pro</vt:lpstr>
      <vt:lpstr>Source Sans Pro</vt:lpstr>
      <vt:lpstr>VanillaVTI</vt:lpstr>
      <vt:lpstr>Hackathon 2025</vt:lpstr>
      <vt:lpstr>רקע </vt:lpstr>
      <vt:lpstr>מבוא</vt:lpstr>
      <vt:lpstr>משמעות ביולוגית ויישומים </vt:lpstr>
      <vt:lpstr>PowerPoint Presentation</vt:lpstr>
      <vt:lpstr>Data: sources and preprocessing </vt:lpstr>
      <vt:lpstr>Data – Mouse vs. Animal</vt:lpstr>
      <vt:lpstr>Data – Human vs. Human </vt:lpstr>
      <vt:lpstr>Features </vt:lpstr>
      <vt:lpstr>1. Hydrophobicity </vt:lpstr>
      <vt:lpstr>2. Charge</vt:lpstr>
      <vt:lpstr>The Henderson-Hasselbalch equation</vt:lpstr>
      <vt:lpstr>Polarity</vt:lpstr>
      <vt:lpstr>Number of Specific Amino Acids</vt:lpstr>
      <vt:lpstr>The plots illustrate the differences between Human Antimicrobial Peptides (AMPs) and non-AMPs by comparing their Net Charge, Hydrophobicity, and Polarity. Each histogram highlights the frequency distributions of these properties, emphasizing the unique characteristics that distinguish AMPs from non-AMPs.</vt:lpstr>
      <vt:lpstr>PowerPoint Presentation</vt:lpstr>
      <vt:lpstr>PowerPoint Presentation</vt:lpstr>
      <vt:lpstr>PowerPoint Presentation</vt:lpstr>
      <vt:lpstr>ESM-2 8M</vt:lpstr>
      <vt:lpstr>Random Forest - Results with ESM-2</vt:lpstr>
      <vt:lpstr>XGBoost – Results with ESM-2</vt:lpstr>
      <vt:lpstr>XGBoost – without ESM-2</vt:lpstr>
      <vt:lpstr>GPU-15G Results Accuracy &amp; Runtime</vt:lpstr>
      <vt:lpstr>CPU Results Accuracy &amp; Runtime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Yousef Abu Gosh</dc:creator>
  <cp:lastModifiedBy>Yousef Abu Gosh</cp:lastModifiedBy>
  <cp:revision>8</cp:revision>
  <dcterms:created xsi:type="dcterms:W3CDTF">2025-01-27T12:09:26Z</dcterms:created>
  <dcterms:modified xsi:type="dcterms:W3CDTF">2025-02-19T11:30:29Z</dcterms:modified>
</cp:coreProperties>
</file>